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  <p:embeddedFontLst>
    <p:embeddedFont>
      <p:font typeface="Comic Sans MS" panose="030F0702030302020204" charset="0"/>
      <p:regular r:id="rId18"/>
      <p:bold r:id="rId19"/>
      <p:italic r:id="rId20"/>
      <p:boldItalic r:id="rId21"/>
    </p:embeddedFont>
    <p:embeddedFont>
      <p:font typeface="Berlin Sans FB Demi" panose="020E0802020502020306" charset="0"/>
      <p:bold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1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0" Type="http://schemas.openxmlformats.org/officeDocument/2006/relationships/notesSlide" Target="../notesSlides/notesSlide5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6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381607"/>
            <a:ext cx="7416403" cy="19352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0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ModernTech Solutions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6350000" y="4686935"/>
            <a:ext cx="4472305" cy="4203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Mogamat | Sipho | Mbali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350198" y="5477828"/>
            <a:ext cx="741640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Full-Stack PHP &amp; MySQL Implementation for ModernTech Solutions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82491"/>
            <a:ext cx="7613213" cy="7012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Robust Security Measures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077403"/>
            <a:ext cx="12902803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Security is paramount in an HR system. We have implemented several measures to protect sensitive data and prevent unauthorized access.</a:t>
            </a:r>
            <a:endParaRPr lang="en-US" sz="1900" dirty="0"/>
          </a:p>
        </p:txBody>
      </p:sp>
      <p:sp>
        <p:nvSpPr>
          <p:cNvPr id="4" name="Shape 2"/>
          <p:cNvSpPr/>
          <p:nvPr>
            <p:custDataLst>
              <p:tags r:id="rId1"/>
            </p:custDataLst>
          </p:nvPr>
        </p:nvSpPr>
        <p:spPr>
          <a:xfrm>
            <a:off x="863798" y="3095387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</p:spPr>
      </p:sp>
      <p:sp>
        <p:nvSpPr>
          <p:cNvPr id="5" name="Text 3"/>
          <p:cNvSpPr/>
          <p:nvPr>
            <p:custDataLst>
              <p:tags r:id="rId2"/>
            </p:custDataLst>
          </p:nvPr>
        </p:nvSpPr>
        <p:spPr>
          <a:xfrm>
            <a:off x="1665923" y="3180159"/>
            <a:ext cx="3243858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Server-Side Validation</a:t>
            </a:r>
            <a:endParaRPr lang="en-US" sz="2200" dirty="0"/>
          </a:p>
        </p:txBody>
      </p:sp>
      <p:sp>
        <p:nvSpPr>
          <p:cNvPr id="6" name="Text 4"/>
          <p:cNvSpPr/>
          <p:nvPr>
            <p:custDataLst>
              <p:tags r:id="rId3"/>
            </p:custDataLst>
          </p:nvPr>
        </p:nvSpPr>
        <p:spPr>
          <a:xfrm>
            <a:off x="1665923" y="3678793"/>
            <a:ext cx="5494973" cy="11104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 user inputs are validated on the server to prevent malicious data injection and ensure data integrity.</a:t>
            </a:r>
            <a:endParaRPr lang="en-US" sz="1900" dirty="0"/>
          </a:p>
        </p:txBody>
      </p:sp>
      <p:sp>
        <p:nvSpPr>
          <p:cNvPr id="7" name="Shape 5"/>
          <p:cNvSpPr/>
          <p:nvPr>
            <p:custDataLst>
              <p:tags r:id="rId4"/>
            </p:custDataLst>
          </p:nvPr>
        </p:nvSpPr>
        <p:spPr>
          <a:xfrm>
            <a:off x="7469386" y="3095387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</p:spPr>
      </p:sp>
      <p:sp>
        <p:nvSpPr>
          <p:cNvPr id="8" name="Text 6"/>
          <p:cNvSpPr/>
          <p:nvPr>
            <p:custDataLst>
              <p:tags r:id="rId5"/>
            </p:custDataLst>
          </p:nvPr>
        </p:nvSpPr>
        <p:spPr>
          <a:xfrm>
            <a:off x="8271510" y="3180159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SQL Sanitization</a:t>
            </a:r>
            <a:endParaRPr lang="en-US" sz="2200" dirty="0"/>
          </a:p>
        </p:txBody>
      </p:sp>
      <p:sp>
        <p:nvSpPr>
          <p:cNvPr id="9" name="Text 7"/>
          <p:cNvSpPr/>
          <p:nvPr>
            <p:custDataLst>
              <p:tags r:id="rId6"/>
            </p:custDataLst>
          </p:nvPr>
        </p:nvSpPr>
        <p:spPr>
          <a:xfrm>
            <a:off x="8271510" y="3678793"/>
            <a:ext cx="5495092" cy="11104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Prepared statements and queries are used to prevent SQL injection attacks, ensuring secure database interactions.</a:t>
            </a:r>
            <a:endParaRPr lang="en-US" sz="1900" dirty="0"/>
          </a:p>
        </p:txBody>
      </p:sp>
      <p:sp>
        <p:nvSpPr>
          <p:cNvPr id="10" name="Shape 8"/>
          <p:cNvSpPr/>
          <p:nvPr>
            <p:custDataLst>
              <p:tags r:id="rId7"/>
            </p:custDataLst>
          </p:nvPr>
        </p:nvSpPr>
        <p:spPr>
          <a:xfrm>
            <a:off x="863798" y="5282922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</p:spPr>
      </p:sp>
      <p:sp>
        <p:nvSpPr>
          <p:cNvPr id="11" name="Text 9"/>
          <p:cNvSpPr/>
          <p:nvPr>
            <p:custDataLst>
              <p:tags r:id="rId8"/>
            </p:custDataLst>
          </p:nvPr>
        </p:nvSpPr>
        <p:spPr>
          <a:xfrm>
            <a:off x="1665923" y="5367695"/>
            <a:ext cx="3632002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Secure Session Handling</a:t>
            </a:r>
            <a:endParaRPr lang="en-US" sz="2200" dirty="0"/>
          </a:p>
        </p:txBody>
      </p:sp>
      <p:sp>
        <p:nvSpPr>
          <p:cNvPr id="12" name="Text 10"/>
          <p:cNvSpPr/>
          <p:nvPr>
            <p:custDataLst>
              <p:tags r:id="rId9"/>
            </p:custDataLst>
          </p:nvPr>
        </p:nvSpPr>
        <p:spPr>
          <a:xfrm>
            <a:off x="1665923" y="5866328"/>
            <a:ext cx="5494973" cy="14806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PHP sessions are configured with strict security practices, including HttpOnly cookies and regeneration on login, to mitigate session hijacking risks.</a:t>
            </a:r>
            <a:endParaRPr lang="en-US" sz="1900" dirty="0"/>
          </a:p>
        </p:txBody>
      </p:sp>
      <p:sp>
        <p:nvSpPr>
          <p:cNvPr id="13" name="Shape 11"/>
          <p:cNvSpPr/>
          <p:nvPr>
            <p:custDataLst>
              <p:tags r:id="rId10"/>
            </p:custDataLst>
          </p:nvPr>
        </p:nvSpPr>
        <p:spPr>
          <a:xfrm>
            <a:off x="7469386" y="5282922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</p:spPr>
      </p:sp>
      <p:sp>
        <p:nvSpPr>
          <p:cNvPr id="14" name="Text 12"/>
          <p:cNvSpPr/>
          <p:nvPr>
            <p:custDataLst>
              <p:tags r:id="rId11"/>
            </p:custDataLst>
          </p:nvPr>
        </p:nvSpPr>
        <p:spPr>
          <a:xfrm>
            <a:off x="8271510" y="5367695"/>
            <a:ext cx="3278148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5" name="Text 13"/>
          <p:cNvSpPr/>
          <p:nvPr>
            <p:custDataLst>
              <p:tags r:id="rId12"/>
            </p:custDataLst>
          </p:nvPr>
        </p:nvSpPr>
        <p:spPr>
          <a:xfrm>
            <a:off x="8271510" y="5866328"/>
            <a:ext cx="5495092" cy="11104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Plans include implementing bcrypt for password hashing and a comprehensive Role-Based Access Control (RBAC) system for granular permissions.</a:t>
            </a:r>
            <a:endParaRPr lang="en-US" sz="1900" dirty="0"/>
          </a:p>
        </p:txBody>
      </p:sp>
      <p:sp>
        <p:nvSpPr>
          <p:cNvPr id="22" name="Shape 17"/>
          <p:cNvSpPr/>
          <p:nvPr/>
        </p:nvSpPr>
        <p:spPr>
          <a:xfrm>
            <a:off x="4583628" y="7591187"/>
            <a:ext cx="6327934" cy="121920"/>
          </a:xfrm>
          <a:prstGeom prst="roundRect">
            <a:avLst>
              <a:gd name="adj" fmla="val 30368"/>
            </a:avLst>
          </a:prstGeom>
          <a:solidFill>
            <a:srgbClr val="FFFFFF"/>
          </a:solid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alphaModFix amt="15000"/>
          </a:blip>
          <a:stretch>
            <a:fillRect/>
          </a:stretch>
        </p:blipFill>
        <p:spPr>
          <a:xfrm>
            <a:off x="0" y="0"/>
            <a:ext cx="14629765" cy="823468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047750" y="2829560"/>
            <a:ext cx="12534265" cy="2569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5000" b="1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THANK YOU!</a:t>
            </a:r>
            <a:endParaRPr lang="en-US" sz="15000" b="1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618480" y="5939155"/>
            <a:ext cx="3392170" cy="385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>
                <a:solidFill>
                  <a:schemeClr val="bg1"/>
                </a:solidFill>
                <a:latin typeface="Berlin Sans FB Demi" panose="020E0802020502020306" charset="0"/>
                <a:cs typeface="Berlin Sans FB Demi" panose="020E0802020502020306" charset="0"/>
              </a:rPr>
              <a:t>MOGAMAT | SIPHO | MBALI</a:t>
            </a:r>
            <a:endParaRPr lang="en-US" sz="2000" b="1">
              <a:solidFill>
                <a:schemeClr val="bg1"/>
              </a:solidFill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sp>
        <p:nvSpPr>
          <p:cNvPr id="22" name="Shape 17"/>
          <p:cNvSpPr/>
          <p:nvPr/>
        </p:nvSpPr>
        <p:spPr>
          <a:xfrm>
            <a:off x="4151193" y="5608082"/>
            <a:ext cx="6327934" cy="121920"/>
          </a:xfrm>
          <a:prstGeom prst="roundRect">
            <a:avLst>
              <a:gd name="adj" fmla="val 30368"/>
            </a:avLst>
          </a:prstGeom>
          <a:solidFill>
            <a:srgbClr val="FFFFFF"/>
          </a:solidFill>
        </p:spPr>
      </p:sp>
      <p:pic>
        <p:nvPicPr>
          <p:cNvPr id="3" name="Picture 2" descr="logo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640" y="726440"/>
            <a:ext cx="2103120" cy="2103120"/>
          </a:xfrm>
          <a:prstGeom prst="rect">
            <a:avLst/>
          </a:prstGeom>
          <a:ln>
            <a:noFill/>
          </a:ln>
          <a:effectLst>
            <a:innerShdw blurRad="1079500" dir="600000">
              <a:prstClr val="black">
                <a:alpha val="100000"/>
              </a:prstClr>
            </a:innerShdw>
            <a:softEdge rad="1524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433" y="2320449"/>
            <a:ext cx="5609749" cy="7012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Overview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864235" y="3514725"/>
            <a:ext cx="12902565" cy="1955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task was to evolve an existing HR Management System. Initially, it operated with static front-end JSON files, serving as a functional prototype. The core challenge was to transition this prototype into a robust, full-stack application, powered by a live backend built with PHP and MySQL. This transformation ensures data persistence, dynamic interaction, and enhanced scalability, moving beyond the limitations of static data presentation.</a:t>
            </a:r>
            <a:endParaRPr lang="en-US" sz="2400" dirty="0"/>
          </a:p>
        </p:txBody>
      </p:sp>
      <p:sp>
        <p:nvSpPr>
          <p:cNvPr id="22" name="Shape 17"/>
          <p:cNvSpPr/>
          <p:nvPr/>
        </p:nvSpPr>
        <p:spPr>
          <a:xfrm flipV="1">
            <a:off x="3733800" y="5678805"/>
            <a:ext cx="7162800" cy="76200"/>
          </a:xfrm>
          <a:prstGeom prst="roundRect">
            <a:avLst>
              <a:gd name="adj" fmla="val 30368"/>
            </a:avLst>
          </a:prstGeom>
          <a:solidFill>
            <a:srgbClr val="FFFFFF"/>
          </a:solid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05445"/>
            <a:ext cx="5609749" cy="7012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Goals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270522"/>
            <a:ext cx="4136350" cy="2503408"/>
          </a:xfrm>
          <a:prstGeom prst="roundRect">
            <a:avLst>
              <a:gd name="adj" fmla="val 5844"/>
            </a:avLst>
          </a:prstGeom>
          <a:solidFill>
            <a:srgbClr val="111213"/>
          </a:solidFill>
        </p:spPr>
      </p:sp>
      <p:sp>
        <p:nvSpPr>
          <p:cNvPr id="4" name="Shape 2"/>
          <p:cNvSpPr/>
          <p:nvPr/>
        </p:nvSpPr>
        <p:spPr>
          <a:xfrm>
            <a:off x="863798" y="2240042"/>
            <a:ext cx="4136350" cy="121920"/>
          </a:xfrm>
          <a:prstGeom prst="roundRect">
            <a:avLst>
              <a:gd name="adj" fmla="val 30368"/>
            </a:avLst>
          </a:prstGeom>
          <a:solidFill>
            <a:srgbClr val="FFFFFF"/>
          </a:solidFill>
        </p:spPr>
      </p:sp>
      <p:sp>
        <p:nvSpPr>
          <p:cNvPr id="5" name="Shape 3"/>
          <p:cNvSpPr/>
          <p:nvPr/>
        </p:nvSpPr>
        <p:spPr>
          <a:xfrm>
            <a:off x="2561689" y="1900357"/>
            <a:ext cx="740450" cy="740450"/>
          </a:xfrm>
          <a:prstGeom prst="roundRect">
            <a:avLst>
              <a:gd name="adj" fmla="val 123492"/>
            </a:avLst>
          </a:prstGeom>
          <a:solidFill>
            <a:srgbClr val="FFFFFF"/>
          </a:solidFill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3860" y="2085499"/>
            <a:ext cx="296108" cy="37016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41095" y="2887504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Dynamic Data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41095" y="3386138"/>
            <a:ext cx="3581757" cy="11104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Replace static JSON data files with live SQL database integration for all HR records.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5246965" y="2270522"/>
            <a:ext cx="4136350" cy="2503408"/>
          </a:xfrm>
          <a:prstGeom prst="roundRect">
            <a:avLst>
              <a:gd name="adj" fmla="val 5844"/>
            </a:avLst>
          </a:prstGeom>
          <a:solidFill>
            <a:srgbClr val="111213"/>
          </a:solidFill>
        </p:spPr>
      </p:sp>
      <p:sp>
        <p:nvSpPr>
          <p:cNvPr id="10" name="Shape 7"/>
          <p:cNvSpPr/>
          <p:nvPr/>
        </p:nvSpPr>
        <p:spPr>
          <a:xfrm>
            <a:off x="5246965" y="2240042"/>
            <a:ext cx="4136350" cy="121920"/>
          </a:xfrm>
          <a:prstGeom prst="roundRect">
            <a:avLst>
              <a:gd name="adj" fmla="val 30368"/>
            </a:avLst>
          </a:prstGeom>
          <a:solidFill>
            <a:srgbClr val="FFFFFF"/>
          </a:solidFill>
        </p:spPr>
      </p:sp>
      <p:sp>
        <p:nvSpPr>
          <p:cNvPr id="11" name="Shape 8"/>
          <p:cNvSpPr/>
          <p:nvPr/>
        </p:nvSpPr>
        <p:spPr>
          <a:xfrm>
            <a:off x="6944856" y="1900357"/>
            <a:ext cx="740450" cy="740450"/>
          </a:xfrm>
          <a:prstGeom prst="roundRect">
            <a:avLst>
              <a:gd name="adj" fmla="val 123492"/>
            </a:avLst>
          </a:prstGeom>
          <a:solidFill>
            <a:srgbClr val="FFFFFF"/>
          </a:solidFill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027" y="2085499"/>
            <a:ext cx="296108" cy="37016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524262" y="2887504"/>
            <a:ext cx="3496270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Full CRUD Functionality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524262" y="3386138"/>
            <a:ext cx="3581757" cy="11104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Create, Read, Update, and Delete operations for employees and payroll data.</a:t>
            </a:r>
            <a:endParaRPr lang="en-US" sz="1900" dirty="0"/>
          </a:p>
        </p:txBody>
      </p:sp>
      <p:sp>
        <p:nvSpPr>
          <p:cNvPr id="15" name="Shape 11"/>
          <p:cNvSpPr/>
          <p:nvPr/>
        </p:nvSpPr>
        <p:spPr>
          <a:xfrm>
            <a:off x="9630132" y="2270522"/>
            <a:ext cx="4136350" cy="2503408"/>
          </a:xfrm>
          <a:prstGeom prst="roundRect">
            <a:avLst>
              <a:gd name="adj" fmla="val 5844"/>
            </a:avLst>
          </a:prstGeom>
          <a:solidFill>
            <a:srgbClr val="111213"/>
          </a:solidFill>
        </p:spPr>
      </p:sp>
      <p:sp>
        <p:nvSpPr>
          <p:cNvPr id="16" name="Shape 12"/>
          <p:cNvSpPr/>
          <p:nvPr/>
        </p:nvSpPr>
        <p:spPr>
          <a:xfrm>
            <a:off x="9630132" y="2240042"/>
            <a:ext cx="4136350" cy="121920"/>
          </a:xfrm>
          <a:prstGeom prst="roundRect">
            <a:avLst>
              <a:gd name="adj" fmla="val 30368"/>
            </a:avLst>
          </a:prstGeom>
          <a:solidFill>
            <a:srgbClr val="FFFFFF"/>
          </a:solidFill>
        </p:spPr>
      </p:sp>
      <p:sp>
        <p:nvSpPr>
          <p:cNvPr id="17" name="Shape 13"/>
          <p:cNvSpPr/>
          <p:nvPr/>
        </p:nvSpPr>
        <p:spPr>
          <a:xfrm>
            <a:off x="11328023" y="1900357"/>
            <a:ext cx="740450" cy="740450"/>
          </a:xfrm>
          <a:prstGeom prst="roundRect">
            <a:avLst>
              <a:gd name="adj" fmla="val 123492"/>
            </a:avLst>
          </a:prstGeom>
          <a:solidFill>
            <a:srgbClr val="FFFFFF"/>
          </a:solidFill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0194" y="2085499"/>
            <a:ext cx="296108" cy="370165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907429" y="2887504"/>
            <a:ext cx="3309818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Secure Authentication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907429" y="3386138"/>
            <a:ext cx="3581757" cy="11104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a robust, session-based login system with access control.</a:t>
            </a:r>
            <a:endParaRPr lang="en-US" sz="1900" dirty="0"/>
          </a:p>
        </p:txBody>
      </p:sp>
      <p:sp>
        <p:nvSpPr>
          <p:cNvPr id="21" name="Shape 16"/>
          <p:cNvSpPr/>
          <p:nvPr/>
        </p:nvSpPr>
        <p:spPr>
          <a:xfrm>
            <a:off x="863798" y="5390912"/>
            <a:ext cx="6327934" cy="2133243"/>
          </a:xfrm>
          <a:prstGeom prst="roundRect">
            <a:avLst>
              <a:gd name="adj" fmla="val 6858"/>
            </a:avLst>
          </a:prstGeom>
          <a:solidFill>
            <a:srgbClr val="111213"/>
          </a:solidFill>
        </p:spPr>
      </p:sp>
      <p:sp>
        <p:nvSpPr>
          <p:cNvPr id="22" name="Shape 17"/>
          <p:cNvSpPr/>
          <p:nvPr/>
        </p:nvSpPr>
        <p:spPr>
          <a:xfrm>
            <a:off x="863798" y="5360432"/>
            <a:ext cx="6327934" cy="121920"/>
          </a:xfrm>
          <a:prstGeom prst="roundRect">
            <a:avLst>
              <a:gd name="adj" fmla="val 30368"/>
            </a:avLst>
          </a:prstGeom>
          <a:solidFill>
            <a:srgbClr val="FFFFFF"/>
          </a:solidFill>
        </p:spPr>
      </p:sp>
      <p:sp>
        <p:nvSpPr>
          <p:cNvPr id="23" name="Shape 18"/>
          <p:cNvSpPr/>
          <p:nvPr/>
        </p:nvSpPr>
        <p:spPr>
          <a:xfrm>
            <a:off x="3657540" y="5020747"/>
            <a:ext cx="740450" cy="740450"/>
          </a:xfrm>
          <a:prstGeom prst="roundRect">
            <a:avLst>
              <a:gd name="adj" fmla="val 123492"/>
            </a:avLst>
          </a:prstGeom>
          <a:solidFill>
            <a:srgbClr val="FFFFFF"/>
          </a:solidFill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711" y="5205889"/>
            <a:ext cx="296108" cy="370165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141095" y="6007894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Automated Payroll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1141095" y="6506528"/>
            <a:ext cx="5773341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Enable dynamic payroll calculations based on real-time database information.</a:t>
            </a:r>
            <a:endParaRPr lang="en-US" sz="1900" dirty="0"/>
          </a:p>
        </p:txBody>
      </p:sp>
      <p:sp>
        <p:nvSpPr>
          <p:cNvPr id="27" name="Shape 21"/>
          <p:cNvSpPr/>
          <p:nvPr/>
        </p:nvSpPr>
        <p:spPr>
          <a:xfrm>
            <a:off x="7438549" y="5390912"/>
            <a:ext cx="6327934" cy="2133243"/>
          </a:xfrm>
          <a:prstGeom prst="roundRect">
            <a:avLst>
              <a:gd name="adj" fmla="val 6858"/>
            </a:avLst>
          </a:prstGeom>
          <a:solidFill>
            <a:srgbClr val="111213"/>
          </a:solidFill>
        </p:spPr>
      </p:sp>
      <p:sp>
        <p:nvSpPr>
          <p:cNvPr id="28" name="Shape 22"/>
          <p:cNvSpPr/>
          <p:nvPr/>
        </p:nvSpPr>
        <p:spPr>
          <a:xfrm>
            <a:off x="7438549" y="5360432"/>
            <a:ext cx="6327934" cy="121920"/>
          </a:xfrm>
          <a:prstGeom prst="roundRect">
            <a:avLst>
              <a:gd name="adj" fmla="val 30368"/>
            </a:avLst>
          </a:prstGeom>
          <a:solidFill>
            <a:srgbClr val="FFFFFF"/>
          </a:solidFill>
        </p:spPr>
      </p:sp>
      <p:sp>
        <p:nvSpPr>
          <p:cNvPr id="29" name="Shape 23"/>
          <p:cNvSpPr/>
          <p:nvPr/>
        </p:nvSpPr>
        <p:spPr>
          <a:xfrm>
            <a:off x="10232291" y="5020747"/>
            <a:ext cx="740450" cy="740450"/>
          </a:xfrm>
          <a:prstGeom prst="roundRect">
            <a:avLst>
              <a:gd name="adj" fmla="val 123492"/>
            </a:avLst>
          </a:prstGeom>
          <a:solidFill>
            <a:srgbClr val="FFFFFF"/>
          </a:solidFill>
        </p:spPr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4461" y="5205889"/>
            <a:ext cx="296108" cy="370165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715845" y="6007894"/>
            <a:ext cx="3779996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Scalability &amp; Performance</a:t>
            </a:r>
            <a:endParaRPr lang="en-US" sz="2200" dirty="0"/>
          </a:p>
        </p:txBody>
      </p:sp>
      <p:sp>
        <p:nvSpPr>
          <p:cNvPr id="32" name="Text 25"/>
          <p:cNvSpPr/>
          <p:nvPr/>
        </p:nvSpPr>
        <p:spPr>
          <a:xfrm>
            <a:off x="7715845" y="6506528"/>
            <a:ext cx="5773341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Design a system capable of handling increased data volume and user traffic efficiently.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29377"/>
            <a:ext cx="5972294" cy="6661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Technologies Utilized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1864400"/>
            <a:ext cx="703421" cy="7034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2860834"/>
            <a:ext cx="2664619" cy="3330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HTML5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863798" y="3334464"/>
            <a:ext cx="4105513" cy="7031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Structured content and layout for the HR system's user interface.</a:t>
            </a:r>
            <a:endParaRPr lang="en-US" sz="1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324" y="1864400"/>
            <a:ext cx="703421" cy="7034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62324" y="2860834"/>
            <a:ext cx="2664619" cy="3330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Bootstrap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5262324" y="3334464"/>
            <a:ext cx="4105632" cy="10547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Responsive design and pre-built components for a consistent and modern UI/UX.</a:t>
            </a:r>
            <a:endParaRPr lang="en-US" sz="18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969" y="1864400"/>
            <a:ext cx="703421" cy="7034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60969" y="2860834"/>
            <a:ext cx="2664619" cy="3330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PHP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9660969" y="3334464"/>
            <a:ext cx="4105632" cy="10547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Server-side scripting for handling dynamic content, database interactions, and business logic.</a:t>
            </a:r>
            <a:endParaRPr lang="en-US" sz="18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4975384"/>
            <a:ext cx="703421" cy="70342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63798" y="5971818"/>
            <a:ext cx="2664619" cy="3330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MySQL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863798" y="6445448"/>
            <a:ext cx="4105513" cy="10547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Relational database management system for storing and managing HR and payroll data.</a:t>
            </a:r>
            <a:endParaRPr lang="en-US" sz="18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324" y="4975384"/>
            <a:ext cx="703421" cy="70342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62324" y="5971818"/>
            <a:ext cx="2664619" cy="3330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GitHub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5262324" y="6445448"/>
            <a:ext cx="4105632" cy="10547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Version control and collaborative development platform for managing code changes.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5223" y="656392"/>
            <a:ext cx="3525560" cy="4406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Phases</a:t>
            </a:r>
            <a:endParaRPr lang="en-US" sz="4000" dirty="0"/>
          </a:p>
        </p:txBody>
      </p:sp>
      <p:sp>
        <p:nvSpPr>
          <p:cNvPr id="3" name="Shape 1"/>
          <p:cNvSpPr/>
          <p:nvPr>
            <p:custDataLst>
              <p:tags r:id="rId1"/>
            </p:custDataLst>
          </p:nvPr>
        </p:nvSpPr>
        <p:spPr>
          <a:xfrm>
            <a:off x="913130" y="1407160"/>
            <a:ext cx="162560" cy="774700"/>
          </a:xfrm>
          <a:prstGeom prst="roundRect">
            <a:avLst>
              <a:gd name="adj" fmla="val 15010"/>
            </a:avLst>
          </a:prstGeom>
          <a:solidFill>
            <a:srgbClr val="303132"/>
          </a:solidFill>
        </p:spPr>
      </p:sp>
      <p:sp>
        <p:nvSpPr>
          <p:cNvPr id="4" name="Text 2"/>
          <p:cNvSpPr/>
          <p:nvPr>
            <p:custDataLst>
              <p:tags r:id="rId2"/>
            </p:custDataLst>
          </p:nvPr>
        </p:nvSpPr>
        <p:spPr>
          <a:xfrm>
            <a:off x="1145262" y="1562219"/>
            <a:ext cx="2983706" cy="2203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Frontend Analysis &amp; Refinement</a:t>
            </a:r>
            <a:endParaRPr lang="en-US" sz="2400" dirty="0"/>
          </a:p>
        </p:txBody>
      </p:sp>
      <p:sp>
        <p:nvSpPr>
          <p:cNvPr id="5" name="Text 3"/>
          <p:cNvSpPr/>
          <p:nvPr>
            <p:custDataLst>
              <p:tags r:id="rId3"/>
            </p:custDataLst>
          </p:nvPr>
        </p:nvSpPr>
        <p:spPr>
          <a:xfrm>
            <a:off x="1145262" y="1875592"/>
            <a:ext cx="12649914" cy="2326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Understanding the existing prototype's structure and identifying integration points.</a:t>
            </a:r>
            <a:endParaRPr lang="en-US" sz="2200" dirty="0"/>
          </a:p>
        </p:txBody>
      </p:sp>
      <p:sp>
        <p:nvSpPr>
          <p:cNvPr id="6" name="Shape 4"/>
          <p:cNvSpPr/>
          <p:nvPr>
            <p:custDataLst>
              <p:tags r:id="rId4"/>
            </p:custDataLst>
          </p:nvPr>
        </p:nvSpPr>
        <p:spPr>
          <a:xfrm>
            <a:off x="1067872" y="2454235"/>
            <a:ext cx="155019" cy="930712"/>
          </a:xfrm>
          <a:prstGeom prst="roundRect">
            <a:avLst>
              <a:gd name="adj" fmla="val 15010"/>
            </a:avLst>
          </a:prstGeom>
          <a:solidFill>
            <a:srgbClr val="303132"/>
          </a:solidFill>
        </p:spPr>
      </p:sp>
      <p:sp>
        <p:nvSpPr>
          <p:cNvPr id="7" name="Text 5"/>
          <p:cNvSpPr/>
          <p:nvPr>
            <p:custDataLst>
              <p:tags r:id="rId5"/>
            </p:custDataLst>
          </p:nvPr>
        </p:nvSpPr>
        <p:spPr>
          <a:xfrm>
            <a:off x="1377910" y="2609255"/>
            <a:ext cx="2665095" cy="2203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Database Design &amp; Modeling</a:t>
            </a:r>
            <a:endParaRPr lang="en-US" sz="2400" dirty="0"/>
          </a:p>
        </p:txBody>
      </p:sp>
      <p:sp>
        <p:nvSpPr>
          <p:cNvPr id="8" name="Text 6"/>
          <p:cNvSpPr/>
          <p:nvPr>
            <p:custDataLst>
              <p:tags r:id="rId6"/>
            </p:custDataLst>
          </p:nvPr>
        </p:nvSpPr>
        <p:spPr>
          <a:xfrm>
            <a:off x="1377910" y="2922627"/>
            <a:ext cx="12417266" cy="2326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Creating a normalized relational database schema for optimal data integrity and performance.</a:t>
            </a:r>
            <a:endParaRPr lang="en-US" sz="2200" dirty="0"/>
          </a:p>
        </p:txBody>
      </p:sp>
      <p:sp>
        <p:nvSpPr>
          <p:cNvPr id="9" name="Shape 7"/>
          <p:cNvSpPr/>
          <p:nvPr>
            <p:custDataLst>
              <p:tags r:id="rId7"/>
            </p:custDataLst>
          </p:nvPr>
        </p:nvSpPr>
        <p:spPr>
          <a:xfrm>
            <a:off x="1300520" y="3501271"/>
            <a:ext cx="155019" cy="930712"/>
          </a:xfrm>
          <a:prstGeom prst="roundRect">
            <a:avLst>
              <a:gd name="adj" fmla="val 15010"/>
            </a:avLst>
          </a:prstGeom>
          <a:solidFill>
            <a:srgbClr val="303132"/>
          </a:solidFill>
        </p:spPr>
      </p:sp>
      <p:sp>
        <p:nvSpPr>
          <p:cNvPr id="10" name="Text 8"/>
          <p:cNvSpPr/>
          <p:nvPr>
            <p:custDataLst>
              <p:tags r:id="rId8"/>
            </p:custDataLst>
          </p:nvPr>
        </p:nvSpPr>
        <p:spPr>
          <a:xfrm>
            <a:off x="1610558" y="3656290"/>
            <a:ext cx="3502581" cy="2203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Backend Development &amp; API Creation</a:t>
            </a:r>
            <a:endParaRPr lang="en-US" sz="2400" dirty="0"/>
          </a:p>
        </p:txBody>
      </p:sp>
      <p:sp>
        <p:nvSpPr>
          <p:cNvPr id="11" name="Text 9"/>
          <p:cNvSpPr/>
          <p:nvPr>
            <p:custDataLst>
              <p:tags r:id="rId9"/>
            </p:custDataLst>
          </p:nvPr>
        </p:nvSpPr>
        <p:spPr>
          <a:xfrm>
            <a:off x="1610558" y="3969663"/>
            <a:ext cx="12184618" cy="2326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Implementing PHP scripts for data handling, business logic, and database communication</a:t>
            </a:r>
            <a:r>
              <a:rPr lang="en-US" sz="12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200" dirty="0"/>
          </a:p>
        </p:txBody>
      </p:sp>
      <p:sp>
        <p:nvSpPr>
          <p:cNvPr id="12" name="Shape 10"/>
          <p:cNvSpPr/>
          <p:nvPr>
            <p:custDataLst>
              <p:tags r:id="rId10"/>
            </p:custDataLst>
          </p:nvPr>
        </p:nvSpPr>
        <p:spPr>
          <a:xfrm>
            <a:off x="1533287" y="4548307"/>
            <a:ext cx="155019" cy="930712"/>
          </a:xfrm>
          <a:prstGeom prst="roundRect">
            <a:avLst>
              <a:gd name="adj" fmla="val 15010"/>
            </a:avLst>
          </a:prstGeom>
          <a:solidFill>
            <a:srgbClr val="303132"/>
          </a:solidFill>
        </p:spPr>
      </p:sp>
      <p:sp>
        <p:nvSpPr>
          <p:cNvPr id="13" name="Text 11"/>
          <p:cNvSpPr/>
          <p:nvPr>
            <p:custDataLst>
              <p:tags r:id="rId11"/>
            </p:custDataLst>
          </p:nvPr>
        </p:nvSpPr>
        <p:spPr>
          <a:xfrm>
            <a:off x="1843326" y="4703326"/>
            <a:ext cx="2300883" cy="2203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Security Implementation</a:t>
            </a:r>
            <a:endParaRPr lang="en-US" sz="2400" dirty="0"/>
          </a:p>
        </p:txBody>
      </p:sp>
      <p:sp>
        <p:nvSpPr>
          <p:cNvPr id="14" name="Text 12"/>
          <p:cNvSpPr/>
          <p:nvPr>
            <p:custDataLst>
              <p:tags r:id="rId12"/>
            </p:custDataLst>
          </p:nvPr>
        </p:nvSpPr>
        <p:spPr>
          <a:xfrm>
            <a:off x="1843326" y="5016698"/>
            <a:ext cx="11951851" cy="2326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Integrating authentication, authorization, and data protection measures.</a:t>
            </a:r>
            <a:endParaRPr lang="en-US" sz="2200" dirty="0"/>
          </a:p>
        </p:txBody>
      </p:sp>
      <p:sp>
        <p:nvSpPr>
          <p:cNvPr id="15" name="Shape 13"/>
          <p:cNvSpPr/>
          <p:nvPr>
            <p:custDataLst>
              <p:tags r:id="rId13"/>
            </p:custDataLst>
          </p:nvPr>
        </p:nvSpPr>
        <p:spPr>
          <a:xfrm>
            <a:off x="1300520" y="5595342"/>
            <a:ext cx="155019" cy="930712"/>
          </a:xfrm>
          <a:prstGeom prst="roundRect">
            <a:avLst>
              <a:gd name="adj" fmla="val 15010"/>
            </a:avLst>
          </a:prstGeom>
          <a:solidFill>
            <a:srgbClr val="303132"/>
          </a:solidFill>
        </p:spPr>
      </p:sp>
      <p:sp>
        <p:nvSpPr>
          <p:cNvPr id="16" name="Text 14"/>
          <p:cNvSpPr/>
          <p:nvPr>
            <p:custDataLst>
              <p:tags r:id="rId14"/>
            </p:custDataLst>
          </p:nvPr>
        </p:nvSpPr>
        <p:spPr>
          <a:xfrm>
            <a:off x="1610558" y="5750362"/>
            <a:ext cx="1952506" cy="2203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Testing &amp; Debugging</a:t>
            </a:r>
            <a:endParaRPr lang="en-US" sz="2400" dirty="0"/>
          </a:p>
        </p:txBody>
      </p:sp>
      <p:sp>
        <p:nvSpPr>
          <p:cNvPr id="17" name="Text 15"/>
          <p:cNvSpPr/>
          <p:nvPr>
            <p:custDataLst>
              <p:tags r:id="rId15"/>
            </p:custDataLst>
          </p:nvPr>
        </p:nvSpPr>
        <p:spPr>
          <a:xfrm>
            <a:off x="1610558" y="6063734"/>
            <a:ext cx="12184618" cy="2326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Rigorously testing all functionalities, from database interactions to user interface responses</a:t>
            </a:r>
            <a:r>
              <a:rPr lang="en-US" sz="12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200" dirty="0"/>
          </a:p>
        </p:txBody>
      </p:sp>
      <p:sp>
        <p:nvSpPr>
          <p:cNvPr id="18" name="Shape 16"/>
          <p:cNvSpPr/>
          <p:nvPr>
            <p:custDataLst>
              <p:tags r:id="rId16"/>
            </p:custDataLst>
          </p:nvPr>
        </p:nvSpPr>
        <p:spPr>
          <a:xfrm>
            <a:off x="1067872" y="6642378"/>
            <a:ext cx="155019" cy="930712"/>
          </a:xfrm>
          <a:prstGeom prst="roundRect">
            <a:avLst>
              <a:gd name="adj" fmla="val 15010"/>
            </a:avLst>
          </a:prstGeom>
          <a:solidFill>
            <a:srgbClr val="303132"/>
          </a:solidFill>
        </p:spPr>
      </p:sp>
      <p:sp>
        <p:nvSpPr>
          <p:cNvPr id="19" name="Text 17"/>
          <p:cNvSpPr/>
          <p:nvPr>
            <p:custDataLst>
              <p:tags r:id="rId17"/>
            </p:custDataLst>
          </p:nvPr>
        </p:nvSpPr>
        <p:spPr>
          <a:xfrm>
            <a:off x="1377910" y="6797397"/>
            <a:ext cx="3932277" cy="2203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Version Control &amp; Deployment Preparation</a:t>
            </a:r>
            <a:endParaRPr lang="en-US" sz="2400" dirty="0"/>
          </a:p>
        </p:txBody>
      </p:sp>
      <p:sp>
        <p:nvSpPr>
          <p:cNvPr id="20" name="Text 18"/>
          <p:cNvSpPr/>
          <p:nvPr>
            <p:custDataLst>
              <p:tags r:id="rId18"/>
            </p:custDataLst>
          </p:nvPr>
        </p:nvSpPr>
        <p:spPr>
          <a:xfrm>
            <a:off x="1377910" y="7110770"/>
            <a:ext cx="12417266" cy="2326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Utilizing GitHub for collaborative development and preparing the system for live deployment.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538" y="536972"/>
            <a:ext cx="2885003" cy="3605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Database Design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83260" y="1202055"/>
            <a:ext cx="5527675" cy="25755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database schema is meticulously designed</a:t>
            </a:r>
            <a:endParaRPr lang="en-US" sz="2000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endParaRPr lang="en-US" sz="2000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for efficiency and data integrity, adhering to the</a:t>
            </a:r>
            <a:endParaRPr lang="en-US" sz="2000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endParaRPr lang="en-US" sz="2000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3rd Normal Form (3NF) to minimize </a:t>
            </a:r>
            <a:endParaRPr lang="en-US" sz="2000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endParaRPr lang="en-US" sz="2000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redundancy and improve data consistency. We</a:t>
            </a:r>
            <a:endParaRPr lang="en-US" sz="2000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endParaRPr lang="en-US" sz="2000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established clear foreign key relationships </a:t>
            </a:r>
            <a:endParaRPr lang="en-US" sz="2000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endParaRPr lang="en-US" sz="2000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between tables to ensure referential integrity </a:t>
            </a:r>
            <a:endParaRPr lang="en-US" sz="2000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endParaRPr lang="en-US" sz="2000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 facilitate complex queries.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260" y="3844290"/>
            <a:ext cx="6314440" cy="43846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01731" y="662940"/>
            <a:ext cx="6476881" cy="1903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primarily relies on four core tables</a:t>
            </a:r>
            <a:r>
              <a:rPr lang="en-US" sz="95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950" b="1" dirty="0"/>
          </a:p>
        </p:txBody>
      </p:sp>
      <p:sp>
        <p:nvSpPr>
          <p:cNvPr id="6" name="Text 3"/>
          <p:cNvSpPr/>
          <p:nvPr/>
        </p:nvSpPr>
        <p:spPr>
          <a:xfrm>
            <a:off x="7477760" y="1202055"/>
            <a:ext cx="6478270" cy="600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SzPct val="100000"/>
              <a:buNone/>
            </a:pPr>
            <a:r>
              <a:rPr lang="en-US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Employees:</a:t>
            </a: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Stores fundamental employee information</a:t>
            </a:r>
            <a:endParaRPr lang="en-US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450"/>
              </a:lnSpc>
              <a:buSzPct val="100000"/>
              <a:buNone/>
            </a:pPr>
            <a:endParaRPr lang="en-US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450"/>
              </a:lnSpc>
              <a:buSzPct val="100000"/>
              <a:buNone/>
            </a:pP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(e.g., ID, name, contact details, department).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7501890" y="2054860"/>
            <a:ext cx="6477000" cy="5505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SzPct val="100000"/>
              <a:buNone/>
            </a:pPr>
            <a:r>
              <a:rPr lang="en-US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Payroll:</a:t>
            </a: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Contains payroll-specific data linked to </a:t>
            </a:r>
            <a:endParaRPr lang="en-US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450"/>
              </a:lnSpc>
              <a:buSzPct val="100000"/>
              <a:buNone/>
            </a:pPr>
            <a:endParaRPr lang="en-US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450"/>
              </a:lnSpc>
              <a:buSzPct val="100000"/>
              <a:buNone/>
            </a:pP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employees (e.g., salary, deductions, bonuses, pay period).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7501890" y="2911475"/>
            <a:ext cx="6115685" cy="8705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SzPct val="100000"/>
              <a:buNone/>
            </a:pPr>
            <a:r>
              <a:rPr lang="en-US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Admins:</a:t>
            </a: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Manages user accounts with administrative </a:t>
            </a:r>
            <a:endParaRPr lang="en-US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450"/>
              </a:lnSpc>
              <a:buSzPct val="100000"/>
              <a:buNone/>
            </a:pPr>
            <a:endParaRPr lang="en-US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450"/>
              </a:lnSpc>
              <a:buSzPct val="100000"/>
              <a:buNone/>
            </a:pP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privileges, crucial for secure system access and</a:t>
            </a:r>
            <a:endParaRPr lang="en-US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450"/>
              </a:lnSpc>
              <a:buSzPct val="100000"/>
              <a:buNone/>
            </a:pPr>
            <a:endParaRPr lang="en-US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450"/>
              </a:lnSpc>
              <a:buSzPct val="100000"/>
              <a:buNone/>
            </a:pP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management.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7160260" y="4030980"/>
            <a:ext cx="5625465" cy="12896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indent="0" algn="l">
              <a:lnSpc>
                <a:spcPts val="1450"/>
              </a:lnSpc>
              <a:buSzPct val="100000"/>
              <a:buNone/>
            </a:pP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</a:t>
            </a:r>
            <a:r>
              <a:rPr lang="en-US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Attendance &amp; Leave Requests:</a:t>
            </a: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Employees </a:t>
            </a:r>
            <a:endParaRPr lang="en-US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indent="457200" algn="l">
              <a:lnSpc>
                <a:spcPts val="1450"/>
              </a:lnSpc>
              <a:buSzPct val="100000"/>
              <a:buNone/>
            </a:pPr>
            <a:endParaRPr lang="en-US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indent="457200" algn="l">
              <a:lnSpc>
                <a:spcPts val="1450"/>
              </a:lnSpc>
              <a:buSzPct val="100000"/>
              <a:buNone/>
            </a:pP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can submit leave requests, which </a:t>
            </a:r>
            <a:endParaRPr lang="en-US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indent="457200" algn="l">
              <a:lnSpc>
                <a:spcPts val="1450"/>
              </a:lnSpc>
              <a:buSzPct val="100000"/>
              <a:buNone/>
            </a:pPr>
            <a:endParaRPr lang="en-US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indent="457200" algn="l">
              <a:lnSpc>
                <a:spcPts val="1450"/>
              </a:lnSpc>
              <a:buSzPct val="100000"/>
              <a:buNone/>
            </a:pP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automatically update their attendance </a:t>
            </a:r>
            <a:endParaRPr lang="en-US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indent="457200" algn="l">
              <a:lnSpc>
                <a:spcPts val="1450"/>
              </a:lnSpc>
              <a:buSzPct val="100000"/>
              <a:buNone/>
            </a:pPr>
            <a:endParaRPr lang="en-US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indent="457200" algn="l">
              <a:lnSpc>
                <a:spcPts val="1450"/>
              </a:lnSpc>
              <a:buSzPct val="100000"/>
              <a:buNone/>
            </a:pP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records for accurate payroll processing.</a:t>
            </a:r>
            <a:endParaRPr lang="en-US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160260" y="5544185"/>
            <a:ext cx="5651500" cy="1225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indent="0" algn="l">
              <a:lnSpc>
                <a:spcPts val="1450"/>
              </a:lnSpc>
              <a:buSzPct val="100000"/>
              <a:buNone/>
            </a:pPr>
            <a:r>
              <a:rPr lang="en-US" sz="24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</a:t>
            </a:r>
            <a:r>
              <a:rPr lang="en-US" sz="20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Performance Reviews:</a:t>
            </a: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Managers can input </a:t>
            </a:r>
            <a:endParaRPr lang="en-US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indent="0" algn="l">
              <a:lnSpc>
                <a:spcPts val="1450"/>
              </a:lnSpc>
              <a:buSzPct val="100000"/>
              <a:buNone/>
            </a:pPr>
            <a:endParaRPr lang="en-US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indent="457200" algn="l">
              <a:lnSpc>
                <a:spcPts val="1450"/>
              </a:lnSpc>
              <a:buSzPct val="100000"/>
              <a:buNone/>
            </a:pP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 view employee performance reports, 	</a:t>
            </a:r>
            <a:endParaRPr lang="en-US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indent="457200" algn="l">
              <a:lnSpc>
                <a:spcPts val="1450"/>
              </a:lnSpc>
              <a:buSzPct val="100000"/>
              <a:buNone/>
            </a:pPr>
            <a:endParaRPr lang="en-US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indent="457200" algn="l">
              <a:lnSpc>
                <a:spcPts val="1450"/>
              </a:lnSpc>
              <a:buSzPct val="100000"/>
              <a:buNone/>
            </a:pP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making it easy to track progress and </a:t>
            </a:r>
            <a:endParaRPr lang="en-US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indent="457200" algn="l">
              <a:lnSpc>
                <a:spcPts val="1450"/>
              </a:lnSpc>
              <a:buSzPct val="100000"/>
              <a:buNone/>
            </a:pPr>
            <a:endParaRPr lang="en-US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indent="457200" algn="l">
              <a:lnSpc>
                <a:spcPts val="1450"/>
              </a:lnSpc>
              <a:buSzPct val="100000"/>
              <a:buNone/>
            </a:pP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evaluate staff.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7501890" y="6993890"/>
            <a:ext cx="5309870" cy="10401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structured approach provides a solid</a:t>
            </a:r>
            <a:endParaRPr lang="en-US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endParaRPr lang="en-US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foundation for data management and future </a:t>
            </a:r>
            <a:endParaRPr lang="en-US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endParaRPr lang="en-US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system expansion.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15296"/>
            <a:ext cx="6821805" cy="7012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Login &amp; Authentication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610207"/>
            <a:ext cx="6327934" cy="1793558"/>
          </a:xfrm>
          <a:prstGeom prst="roundRect">
            <a:avLst>
              <a:gd name="adj" fmla="val 8157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318" y="2610207"/>
            <a:ext cx="121920" cy="1793558"/>
          </a:xfrm>
          <a:prstGeom prst="roundRect">
            <a:avLst>
              <a:gd name="adj" fmla="val 30368"/>
            </a:avLst>
          </a:prstGeom>
          <a:solidFill>
            <a:srgbClr val="FFFFFF"/>
          </a:solidFill>
        </p:spPr>
      </p:sp>
      <p:sp>
        <p:nvSpPr>
          <p:cNvPr id="5" name="Text 3"/>
          <p:cNvSpPr/>
          <p:nvPr/>
        </p:nvSpPr>
        <p:spPr>
          <a:xfrm>
            <a:off x="1232535" y="2887504"/>
            <a:ext cx="329386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Session-Based Control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232535" y="3386138"/>
            <a:ext cx="5681901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Robust PHP session management ensures secure user sessions, tracking authenticated users.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549" y="2610207"/>
            <a:ext cx="6328053" cy="1793558"/>
          </a:xfrm>
          <a:prstGeom prst="roundRect">
            <a:avLst>
              <a:gd name="adj" fmla="val 8157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08069" y="2610207"/>
            <a:ext cx="121920" cy="1793558"/>
          </a:xfrm>
          <a:prstGeom prst="roundRect">
            <a:avLst>
              <a:gd name="adj" fmla="val 30368"/>
            </a:avLst>
          </a:prstGeom>
          <a:solidFill>
            <a:srgbClr val="FFFFFF"/>
          </a:solidFill>
        </p:spPr>
      </p:sp>
      <p:sp>
        <p:nvSpPr>
          <p:cNvPr id="9" name="Text 7"/>
          <p:cNvSpPr/>
          <p:nvPr/>
        </p:nvSpPr>
        <p:spPr>
          <a:xfrm>
            <a:off x="7807285" y="2887504"/>
            <a:ext cx="3566636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Admin Access Hierarchy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807285" y="3386138"/>
            <a:ext cx="5682020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specific roles to restrict sensitive actions and data access to authorized administrators only.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3798" y="4650581"/>
            <a:ext cx="6327934" cy="2163723"/>
          </a:xfrm>
          <a:prstGeom prst="roundRect">
            <a:avLst>
              <a:gd name="adj" fmla="val 6762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33318" y="4650581"/>
            <a:ext cx="121920" cy="2163723"/>
          </a:xfrm>
          <a:prstGeom prst="roundRect">
            <a:avLst>
              <a:gd name="adj" fmla="val 30368"/>
            </a:avLst>
          </a:prstGeom>
          <a:solidFill>
            <a:srgbClr val="FFFFFF"/>
          </a:solidFill>
        </p:spPr>
      </p:sp>
      <p:sp>
        <p:nvSpPr>
          <p:cNvPr id="13" name="Text 11"/>
          <p:cNvSpPr/>
          <p:nvPr/>
        </p:nvSpPr>
        <p:spPr>
          <a:xfrm>
            <a:off x="1232535" y="4927878"/>
            <a:ext cx="2876312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Redirect Protection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232535" y="5426512"/>
            <a:ext cx="5681901" cy="11104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Unauthorized access attempts are thwarted by redirecting users to appropriate login pages, preventing direct URL access to restricted areas.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549" y="4650581"/>
            <a:ext cx="6328053" cy="2163723"/>
          </a:xfrm>
          <a:prstGeom prst="roundRect">
            <a:avLst>
              <a:gd name="adj" fmla="val 6762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08069" y="4650581"/>
            <a:ext cx="121920" cy="2163723"/>
          </a:xfrm>
          <a:prstGeom prst="roundRect">
            <a:avLst>
              <a:gd name="adj" fmla="val 30368"/>
            </a:avLst>
          </a:prstGeom>
          <a:solidFill>
            <a:srgbClr val="FFFFFF"/>
          </a:solidFill>
        </p:spPr>
      </p:sp>
      <p:sp>
        <p:nvSpPr>
          <p:cNvPr id="17" name="Text 15"/>
          <p:cNvSpPr/>
          <p:nvPr/>
        </p:nvSpPr>
        <p:spPr>
          <a:xfrm>
            <a:off x="7807285" y="4927878"/>
            <a:ext cx="3449717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Controlled Logout Flow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807285" y="5426512"/>
            <a:ext cx="5682020" cy="11104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secure logout process explicitly destroys sessions, ensuring no lingering access and protecting user privacy.</a:t>
            </a:r>
            <a:endParaRPr lang="en-US" sz="1900" dirty="0"/>
          </a:p>
        </p:txBody>
      </p:sp>
      <p:sp>
        <p:nvSpPr>
          <p:cNvPr id="22" name="Shape 17"/>
          <p:cNvSpPr/>
          <p:nvPr/>
        </p:nvSpPr>
        <p:spPr>
          <a:xfrm>
            <a:off x="4151828" y="7338457"/>
            <a:ext cx="6327934" cy="121920"/>
          </a:xfrm>
          <a:prstGeom prst="roundRect">
            <a:avLst>
              <a:gd name="adj" fmla="val 30368"/>
            </a:avLst>
          </a:prstGeom>
          <a:solidFill>
            <a:srgbClr val="FFFFFF"/>
          </a:solid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14851"/>
            <a:ext cx="7932896" cy="7012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CRUD Operations in Action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1909763"/>
            <a:ext cx="12902803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system fully supports the four fundamental operations :Create, Read, Update, and Delete (CRUD) for both employee and payroll data. This empowers administrators with complete control over the HR database.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3205401"/>
            <a:ext cx="6150293" cy="1892379"/>
          </a:xfrm>
          <a:prstGeom prst="roundRect">
            <a:avLst>
              <a:gd name="adj" fmla="val 1957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141095" y="3482697"/>
            <a:ext cx="3856315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Create (Add New Records)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1095" y="4080153"/>
            <a:ext cx="5595699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Seamlessly add new employee profiles and initial payroll entries directly to the MySQL database.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863798" y="5344597"/>
            <a:ext cx="6150293" cy="1892379"/>
          </a:xfrm>
          <a:prstGeom prst="roundRect">
            <a:avLst>
              <a:gd name="adj" fmla="val 1957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141095" y="5621893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Read (View Data)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141095" y="6219349"/>
            <a:ext cx="5595699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Access and display comprehensive, real-time employee and payroll information from the database.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7623929" y="3205401"/>
            <a:ext cx="6150293" cy="1892379"/>
          </a:xfrm>
          <a:prstGeom prst="roundRect">
            <a:avLst>
              <a:gd name="adj" fmla="val 1957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901226" y="3482697"/>
            <a:ext cx="4398526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Update (Modify Existing Data)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01226" y="4080153"/>
            <a:ext cx="5595699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Effortlessly edit and update employee details, salary adjustments, or other payroll information.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7623929" y="5344597"/>
            <a:ext cx="6150293" cy="1892379"/>
          </a:xfrm>
          <a:prstGeom prst="roundRect">
            <a:avLst>
              <a:gd name="adj" fmla="val 1957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901226" y="5621893"/>
            <a:ext cx="371296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Delete (Remove Records)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01226" y="6219349"/>
            <a:ext cx="5595699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Securely remove employee or payroll records when necessary, maintaining data cleanliness.</a:t>
            </a:r>
            <a:endParaRPr lang="en-US" sz="1900" dirty="0"/>
          </a:p>
        </p:txBody>
      </p:sp>
      <p:sp>
        <p:nvSpPr>
          <p:cNvPr id="22" name="Shape 17"/>
          <p:cNvSpPr/>
          <p:nvPr/>
        </p:nvSpPr>
        <p:spPr>
          <a:xfrm>
            <a:off x="4151828" y="7695962"/>
            <a:ext cx="6327934" cy="121920"/>
          </a:xfrm>
          <a:prstGeom prst="roundRect">
            <a:avLst>
              <a:gd name="adj" fmla="val 30368"/>
            </a:avLst>
          </a:prstGeom>
          <a:solidFill>
            <a:srgbClr val="FFFFFF"/>
          </a:solid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155" y="523399"/>
            <a:ext cx="6040041" cy="5137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Dynamic Payroll Integration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66155" y="1398746"/>
            <a:ext cx="13298091" cy="2712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payroll system leverages real-time data directly from the MySQL database, ensuring accuracy and up-to-date calculations.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115" y="2076450"/>
            <a:ext cx="6134735" cy="61791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43324" y="2035969"/>
            <a:ext cx="6428542" cy="2712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 features include: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7543165" y="2469515"/>
            <a:ext cx="6428740" cy="6102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SzPct val="100000"/>
              <a:buNone/>
            </a:pPr>
            <a:r>
              <a:rPr lang="en-US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Data Retrieval:</a:t>
            </a: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PHP scripts fetch current employee salaries, attendance, and deduction information.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7535704" y="3244413"/>
            <a:ext cx="6428542" cy="5424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SzPct val="100000"/>
              <a:buNone/>
            </a:pPr>
            <a:r>
              <a:rPr lang="en-US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Automated Calculations:</a:t>
            </a: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PHP processes gross pay, taxes, deductions, and net pay based on configured rules.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7535704" y="3950414"/>
            <a:ext cx="6428542" cy="5424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SzPct val="100000"/>
              <a:buNone/>
            </a:pPr>
            <a:r>
              <a:rPr lang="en-US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Instant Updates:</a:t>
            </a: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Any changes to employee records or payroll policies are immediately reflected in calculations.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7543165" y="4824730"/>
            <a:ext cx="6428740" cy="8401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SzPct val="100000"/>
              <a:buNone/>
            </a:pPr>
            <a:r>
              <a:rPr lang="en-US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Scalability:</a:t>
            </a: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Designed to handle a growing number of employees and complex payroll structures without manual intervention.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7543324" y="5895181"/>
            <a:ext cx="6428542" cy="5424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SzPct val="100000"/>
              <a:buNone/>
            </a:pPr>
            <a:r>
              <a:rPr lang="en-US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Reporting Capabilities:</a:t>
            </a: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Foundation for generating various payroll reports directly from the database.</a:t>
            </a:r>
            <a:endParaRPr lang="en-US" dirty="0"/>
          </a:p>
        </p:txBody>
      </p:sp>
      <p:sp>
        <p:nvSpPr>
          <p:cNvPr id="12" name="Text Box 11"/>
          <p:cNvSpPr txBox="1"/>
          <p:nvPr/>
        </p:nvSpPr>
        <p:spPr>
          <a:xfrm>
            <a:off x="9446260" y="707263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22" name="Shape 17"/>
          <p:cNvSpPr/>
          <p:nvPr/>
        </p:nvSpPr>
        <p:spPr>
          <a:xfrm>
            <a:off x="7535743" y="7072392"/>
            <a:ext cx="6327934" cy="121920"/>
          </a:xfrm>
          <a:prstGeom prst="roundRect">
            <a:avLst>
              <a:gd name="adj" fmla="val 30368"/>
            </a:avLst>
          </a:prstGeom>
          <a:solidFill>
            <a:srgbClr val="FFFFFF"/>
          </a:solidFill>
        </p:spPr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85.50629921259844,&quot;left&quot;:65.7655905511811,&quot;top&quot;:110.8,&quot;width&quot;:1020.4688188976379}"/>
</p:tagLst>
</file>

<file path=ppt/tags/tag10.xml><?xml version="1.0" encoding="utf-8"?>
<p:tagLst xmlns:p="http://schemas.openxmlformats.org/presentationml/2006/main">
  <p:tag name="KSO_WM_DIAGRAM_VIRTUALLY_FRAME" val="{&quot;height&quot;:485.50629921259844,&quot;left&quot;:65.7655905511811,&quot;top&quot;:110.8,&quot;width&quot;:1020.4688188976379}"/>
</p:tagLst>
</file>

<file path=ppt/tags/tag11.xml><?xml version="1.0" encoding="utf-8"?>
<p:tagLst xmlns:p="http://schemas.openxmlformats.org/presentationml/2006/main">
  <p:tag name="KSO_WM_DIAGRAM_VIRTUALLY_FRAME" val="{&quot;height&quot;:485.50629921259844,&quot;left&quot;:65.7655905511811,&quot;top&quot;:110.8,&quot;width&quot;:1020.4688188976379}"/>
</p:tagLst>
</file>

<file path=ppt/tags/tag12.xml><?xml version="1.0" encoding="utf-8"?>
<p:tagLst xmlns:p="http://schemas.openxmlformats.org/presentationml/2006/main">
  <p:tag name="KSO_WM_DIAGRAM_VIRTUALLY_FRAME" val="{&quot;height&quot;:485.50629921259844,&quot;left&quot;:65.7655905511811,&quot;top&quot;:110.8,&quot;width&quot;:1020.4688188976379}"/>
</p:tagLst>
</file>

<file path=ppt/tags/tag13.xml><?xml version="1.0" encoding="utf-8"?>
<p:tagLst xmlns:p="http://schemas.openxmlformats.org/presentationml/2006/main">
  <p:tag name="KSO_WM_DIAGRAM_VIRTUALLY_FRAME" val="{&quot;height&quot;:485.50629921259844,&quot;left&quot;:65.7655905511811,&quot;top&quot;:110.8,&quot;width&quot;:1020.4688188976379}"/>
</p:tagLst>
</file>

<file path=ppt/tags/tag14.xml><?xml version="1.0" encoding="utf-8"?>
<p:tagLst xmlns:p="http://schemas.openxmlformats.org/presentationml/2006/main">
  <p:tag name="KSO_WM_DIAGRAM_VIRTUALLY_FRAME" val="{&quot;height&quot;:485.50629921259844,&quot;left&quot;:65.7655905511811,&quot;top&quot;:110.8,&quot;width&quot;:1020.4688188976379}"/>
</p:tagLst>
</file>

<file path=ppt/tags/tag15.xml><?xml version="1.0" encoding="utf-8"?>
<p:tagLst xmlns:p="http://schemas.openxmlformats.org/presentationml/2006/main">
  <p:tag name="KSO_WM_DIAGRAM_VIRTUALLY_FRAME" val="{&quot;height&quot;:485.50629921259844,&quot;left&quot;:65.7655905511811,&quot;top&quot;:110.8,&quot;width&quot;:1020.4688188976379}"/>
</p:tagLst>
</file>

<file path=ppt/tags/tag16.xml><?xml version="1.0" encoding="utf-8"?>
<p:tagLst xmlns:p="http://schemas.openxmlformats.org/presentationml/2006/main">
  <p:tag name="KSO_WM_DIAGRAM_VIRTUALLY_FRAME" val="{&quot;height&quot;:485.50629921259844,&quot;left&quot;:65.7655905511811,&quot;top&quot;:110.8,&quot;width&quot;:1020.4688188976379}"/>
</p:tagLst>
</file>

<file path=ppt/tags/tag17.xml><?xml version="1.0" encoding="utf-8"?>
<p:tagLst xmlns:p="http://schemas.openxmlformats.org/presentationml/2006/main">
  <p:tag name="KSO_WM_DIAGRAM_VIRTUALLY_FRAME" val="{&quot;height&quot;:485.50629921259844,&quot;left&quot;:65.7655905511811,&quot;top&quot;:110.8,&quot;width&quot;:1020.4688188976379}"/>
</p:tagLst>
</file>

<file path=ppt/tags/tag18.xml><?xml version="1.0" encoding="utf-8"?>
<p:tagLst xmlns:p="http://schemas.openxmlformats.org/presentationml/2006/main">
  <p:tag name="KSO_WM_DIAGRAM_VIRTUALLY_FRAME" val="{&quot;height&quot;:485.50629921259844,&quot;left&quot;:65.7655905511811,&quot;top&quot;:110.8,&quot;width&quot;:1020.4688188976379}"/>
</p:tagLst>
</file>

<file path=ppt/tags/tag19.xml><?xml version="1.0" encoding="utf-8"?>
<p:tagLst xmlns:p="http://schemas.openxmlformats.org/presentationml/2006/main">
  <p:tag name="KSO_WM_DIAGRAM_VIRTUALLY_FRAME" val="{&quot;height&quot;:334.77181102362204,&quot;left&quot;:68.0155905511811,&quot;top&quot;:243.7312598425197,&quot;width&quot;:1015.9688188976377}"/>
</p:tagLst>
</file>

<file path=ppt/tags/tag2.xml><?xml version="1.0" encoding="utf-8"?>
<p:tagLst xmlns:p="http://schemas.openxmlformats.org/presentationml/2006/main">
  <p:tag name="KSO_WM_DIAGRAM_VIRTUALLY_FRAME" val="{&quot;height&quot;:485.50629921259844,&quot;left&quot;:65.7655905511811,&quot;top&quot;:110.8,&quot;width&quot;:1020.4688188976379}"/>
</p:tagLst>
</file>

<file path=ppt/tags/tag20.xml><?xml version="1.0" encoding="utf-8"?>
<p:tagLst xmlns:p="http://schemas.openxmlformats.org/presentationml/2006/main">
  <p:tag name="KSO_WM_DIAGRAM_VIRTUALLY_FRAME" val="{&quot;height&quot;:334.77181102362204,&quot;left&quot;:68.0155905511811,&quot;top&quot;:243.7312598425197,&quot;width&quot;:1015.9688188976377}"/>
</p:tagLst>
</file>

<file path=ppt/tags/tag21.xml><?xml version="1.0" encoding="utf-8"?>
<p:tagLst xmlns:p="http://schemas.openxmlformats.org/presentationml/2006/main">
  <p:tag name="KSO_WM_DIAGRAM_VIRTUALLY_FRAME" val="{&quot;height&quot;:334.77181102362204,&quot;left&quot;:68.0155905511811,&quot;top&quot;:243.7312598425197,&quot;width&quot;:1015.9688188976377}"/>
</p:tagLst>
</file>

<file path=ppt/tags/tag22.xml><?xml version="1.0" encoding="utf-8"?>
<p:tagLst xmlns:p="http://schemas.openxmlformats.org/presentationml/2006/main">
  <p:tag name="KSO_WM_DIAGRAM_VIRTUALLY_FRAME" val="{&quot;height&quot;:334.77181102362204,&quot;left&quot;:68.0155905511811,&quot;top&quot;:243.7312598425197,&quot;width&quot;:1015.9688188976377}"/>
</p:tagLst>
</file>

<file path=ppt/tags/tag23.xml><?xml version="1.0" encoding="utf-8"?>
<p:tagLst xmlns:p="http://schemas.openxmlformats.org/presentationml/2006/main">
  <p:tag name="KSO_WM_DIAGRAM_VIRTUALLY_FRAME" val="{&quot;height&quot;:334.77181102362204,&quot;left&quot;:68.0155905511811,&quot;top&quot;:243.7312598425197,&quot;width&quot;:1015.9688188976377}"/>
</p:tagLst>
</file>

<file path=ppt/tags/tag24.xml><?xml version="1.0" encoding="utf-8"?>
<p:tagLst xmlns:p="http://schemas.openxmlformats.org/presentationml/2006/main">
  <p:tag name="KSO_WM_DIAGRAM_VIRTUALLY_FRAME" val="{&quot;height&quot;:334.77181102362204,&quot;left&quot;:68.0155905511811,&quot;top&quot;:243.7312598425197,&quot;width&quot;:1015.9688188976377}"/>
</p:tagLst>
</file>

<file path=ppt/tags/tag25.xml><?xml version="1.0" encoding="utf-8"?>
<p:tagLst xmlns:p="http://schemas.openxmlformats.org/presentationml/2006/main">
  <p:tag name="KSO_WM_DIAGRAM_VIRTUALLY_FRAME" val="{&quot;height&quot;:334.77181102362204,&quot;left&quot;:68.0155905511811,&quot;top&quot;:243.7312598425197,&quot;width&quot;:1015.9688188976377}"/>
</p:tagLst>
</file>

<file path=ppt/tags/tag26.xml><?xml version="1.0" encoding="utf-8"?>
<p:tagLst xmlns:p="http://schemas.openxmlformats.org/presentationml/2006/main">
  <p:tag name="KSO_WM_DIAGRAM_VIRTUALLY_FRAME" val="{&quot;height&quot;:334.77181102362204,&quot;left&quot;:68.0155905511811,&quot;top&quot;:243.7312598425197,&quot;width&quot;:1015.9688188976377}"/>
</p:tagLst>
</file>

<file path=ppt/tags/tag27.xml><?xml version="1.0" encoding="utf-8"?>
<p:tagLst xmlns:p="http://schemas.openxmlformats.org/presentationml/2006/main">
  <p:tag name="KSO_WM_DIAGRAM_VIRTUALLY_FRAME" val="{&quot;height&quot;:334.77181102362204,&quot;left&quot;:68.0155905511811,&quot;top&quot;:243.7312598425197,&quot;width&quot;:1015.9688188976377}"/>
</p:tagLst>
</file>

<file path=ppt/tags/tag28.xml><?xml version="1.0" encoding="utf-8"?>
<p:tagLst xmlns:p="http://schemas.openxmlformats.org/presentationml/2006/main">
  <p:tag name="KSO_WM_DIAGRAM_VIRTUALLY_FRAME" val="{&quot;height&quot;:334.77181102362204,&quot;left&quot;:68.0155905511811,&quot;top&quot;:243.7312598425197,&quot;width&quot;:1015.9688188976377}"/>
</p:tagLst>
</file>

<file path=ppt/tags/tag29.xml><?xml version="1.0" encoding="utf-8"?>
<p:tagLst xmlns:p="http://schemas.openxmlformats.org/presentationml/2006/main">
  <p:tag name="KSO_WM_DIAGRAM_VIRTUALLY_FRAME" val="{&quot;height&quot;:334.77181102362204,&quot;left&quot;:68.0155905511811,&quot;top&quot;:243.7312598425197,&quot;width&quot;:1015.9688188976377}"/>
</p:tagLst>
</file>

<file path=ppt/tags/tag3.xml><?xml version="1.0" encoding="utf-8"?>
<p:tagLst xmlns:p="http://schemas.openxmlformats.org/presentationml/2006/main">
  <p:tag name="KSO_WM_DIAGRAM_VIRTUALLY_FRAME" val="{&quot;height&quot;:485.50629921259844,&quot;left&quot;:65.7655905511811,&quot;top&quot;:110.8,&quot;width&quot;:1020.4688188976379}"/>
</p:tagLst>
</file>

<file path=ppt/tags/tag30.xml><?xml version="1.0" encoding="utf-8"?>
<p:tagLst xmlns:p="http://schemas.openxmlformats.org/presentationml/2006/main">
  <p:tag name="KSO_WM_DIAGRAM_VIRTUALLY_FRAME" val="{&quot;height&quot;:334.77181102362204,&quot;left&quot;:68.0155905511811,&quot;top&quot;:243.7312598425197,&quot;width&quot;:1015.9688188976377}"/>
</p:tagLst>
</file>

<file path=ppt/tags/tag4.xml><?xml version="1.0" encoding="utf-8"?>
<p:tagLst xmlns:p="http://schemas.openxmlformats.org/presentationml/2006/main">
  <p:tag name="KSO_WM_DIAGRAM_VIRTUALLY_FRAME" val="{&quot;height&quot;:485.50629921259844,&quot;left&quot;:65.7655905511811,&quot;top&quot;:110.8,&quot;width&quot;:1020.4688188976379}"/>
</p:tagLst>
</file>

<file path=ppt/tags/tag5.xml><?xml version="1.0" encoding="utf-8"?>
<p:tagLst xmlns:p="http://schemas.openxmlformats.org/presentationml/2006/main">
  <p:tag name="KSO_WM_DIAGRAM_VIRTUALLY_FRAME" val="{&quot;height&quot;:485.50629921259844,&quot;left&quot;:65.7655905511811,&quot;top&quot;:110.8,&quot;width&quot;:1020.4688188976379}"/>
</p:tagLst>
</file>

<file path=ppt/tags/tag6.xml><?xml version="1.0" encoding="utf-8"?>
<p:tagLst xmlns:p="http://schemas.openxmlformats.org/presentationml/2006/main">
  <p:tag name="KSO_WM_DIAGRAM_VIRTUALLY_FRAME" val="{&quot;height&quot;:485.50629921259844,&quot;left&quot;:65.7655905511811,&quot;top&quot;:110.8,&quot;width&quot;:1020.4688188976379}"/>
</p:tagLst>
</file>

<file path=ppt/tags/tag7.xml><?xml version="1.0" encoding="utf-8"?>
<p:tagLst xmlns:p="http://schemas.openxmlformats.org/presentationml/2006/main">
  <p:tag name="KSO_WM_DIAGRAM_VIRTUALLY_FRAME" val="{&quot;height&quot;:485.50629921259844,&quot;left&quot;:65.7655905511811,&quot;top&quot;:110.8,&quot;width&quot;:1020.4688188976379}"/>
</p:tagLst>
</file>

<file path=ppt/tags/tag8.xml><?xml version="1.0" encoding="utf-8"?>
<p:tagLst xmlns:p="http://schemas.openxmlformats.org/presentationml/2006/main">
  <p:tag name="KSO_WM_DIAGRAM_VIRTUALLY_FRAME" val="{&quot;height&quot;:485.50629921259844,&quot;left&quot;:65.7655905511811,&quot;top&quot;:110.8,&quot;width&quot;:1020.4688188976379}"/>
</p:tagLst>
</file>

<file path=ppt/tags/tag9.xml><?xml version="1.0" encoding="utf-8"?>
<p:tagLst xmlns:p="http://schemas.openxmlformats.org/presentationml/2006/main">
  <p:tag name="KSO_WM_DIAGRAM_VIRTUALLY_FRAME" val="{&quot;height&quot;:485.50629921259844,&quot;left&quot;:65.7655905511811,&quot;top&quot;:110.8,&quot;width&quot;:1020.4688188976379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6051</Words>
  <Application>WPS Presentation</Application>
  <PresentationFormat>On-screen Show (16:9)</PresentationFormat>
  <Paragraphs>212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42" baseType="lpstr">
      <vt:lpstr>Arial</vt:lpstr>
      <vt:lpstr>SimSun</vt:lpstr>
      <vt:lpstr>Wingdings</vt:lpstr>
      <vt:lpstr>Montserrat Bold</vt:lpstr>
      <vt:lpstr>Segoe Print</vt:lpstr>
      <vt:lpstr>Montserrat Bold</vt:lpstr>
      <vt:lpstr>Montserrat Bold</vt:lpstr>
      <vt:lpstr>Source Sans Pro</vt:lpstr>
      <vt:lpstr>Source Sans Pro</vt:lpstr>
      <vt:lpstr>Source Sans Pro</vt:lpstr>
      <vt:lpstr>Comic Sans MS</vt:lpstr>
      <vt:lpstr>Berlin Sans FB Demi</vt:lpstr>
      <vt:lpstr>Calibri</vt:lpstr>
      <vt:lpstr>Microsoft YaHei</vt:lpstr>
      <vt:lpstr>Arial Unicode MS</vt:lpstr>
      <vt:lpstr>MingLiU-ExtB</vt:lpstr>
      <vt:lpstr>Calibri Light</vt:lpstr>
      <vt:lpstr>Algerian</vt:lpstr>
      <vt:lpstr>Arial Black</vt:lpstr>
      <vt:lpstr>Arial Narrow</vt:lpstr>
      <vt:lpstr>Bahnschrift</vt:lpstr>
      <vt:lpstr>Bahnschrift Condensed</vt:lpstr>
      <vt:lpstr>Bahnschrift Light</vt:lpstr>
      <vt:lpstr>Bahnschrift SemiBold Condensed</vt:lpstr>
      <vt:lpstr>Bahnschrift SemiBold</vt:lpstr>
      <vt:lpstr>Bahnschrift SemiBold SemiCondensed</vt:lpstr>
      <vt:lpstr>Bahnschrift SemiCondensed</vt:lpstr>
      <vt:lpstr>Bahnschrift SemiLight SemiCondensed</vt:lpstr>
      <vt:lpstr>Bell MT</vt:lpstr>
      <vt:lpstr>Berlin Sans FB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Suhair Smith</cp:lastModifiedBy>
  <cp:revision>7</cp:revision>
  <dcterms:created xsi:type="dcterms:W3CDTF">2025-07-28T13:01:00Z</dcterms:created>
  <dcterms:modified xsi:type="dcterms:W3CDTF">2025-07-28T17:02:00Z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5433B5F5C1BB44438FE5DBB818173DE3_13</vt:lpwstr>
  </property>
  <property fmtid="{D5CDD505-2E9C-101B-9397-08002B2CF9AE}" pid="3" name="KSOProductBuildVer">
    <vt:lpwstr>1033-12.2.0.21931</vt:lpwstr>
  </property>
</Properties>
</file>